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54" r:id="rId5"/>
  </p:sldMasterIdLst>
  <p:notesMasterIdLst>
    <p:notesMasterId r:id="rId10"/>
  </p:notesMasterIdLst>
  <p:handoutMasterIdLst>
    <p:handoutMasterId r:id="rId11"/>
  </p:handoutMasterIdLst>
  <p:sldIdLst>
    <p:sldId id="919" r:id="rId6"/>
    <p:sldId id="1151" r:id="rId7"/>
    <p:sldId id="999" r:id="rId8"/>
    <p:sldId id="1152" r:id="rId9"/>
  </p:sldIdLst>
  <p:sldSz cx="12192000" cy="6858000"/>
  <p:notesSz cx="6858000" cy="9144000"/>
  <p:embeddedFontLst>
    <p:embeddedFont>
      <p:font typeface="Candara" panose="020E0502030303020204" pitchFamily="34" charset="0"/>
      <p:regular r:id="rId12"/>
      <p:bold r:id="rId13"/>
      <p:italic r:id="rId14"/>
      <p:boldItalic r:id="rId15"/>
    </p:embeddedFont>
    <p:embeddedFont>
      <p:font typeface="Consolas" panose="020B0609020204030204" pitchFamily="49" charset="0"/>
      <p:regular r:id="rId16"/>
      <p:bold r:id="rId17"/>
      <p:italic r:id="rId18"/>
      <p:boldItalic r:id="rId19"/>
    </p:embeddedFont>
    <p:embeddedFont>
      <p:font typeface="Segoe UI Light" panose="020B0502040204020203" pitchFamily="34" charset="0"/>
      <p:regular r:id="rId20"/>
      <p:italic r:id="rId21"/>
    </p:embeddedFont>
    <p:embeddedFont>
      <p:font typeface="Segoe UI" panose="020B0502040204020203" pitchFamily="34" charset="0"/>
      <p:regular r:id="rId22"/>
      <p:bold r:id="rId23"/>
      <p:italic r:id="rId24"/>
      <p:boldItalic r:id="rId25"/>
    </p:embeddedFont>
    <p:embeddedFont>
      <p:font typeface="Segoe Light" panose="020B0604020202020204" charset="0"/>
      <p:regular r:id="rId26"/>
      <p:italic r:id="rId27"/>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333333"/>
    <a:srgbClr val="FFFFFF"/>
    <a:srgbClr val="429A16"/>
    <a:srgbClr val="F8F57B"/>
    <a:srgbClr val="000000"/>
    <a:srgbClr val="59D01E"/>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0" autoAdjust="0"/>
    <p:restoredTop sz="96105" autoAdjust="0"/>
  </p:normalViewPr>
  <p:slideViewPr>
    <p:cSldViewPr snapToGrid="0">
      <p:cViewPr varScale="1">
        <p:scale>
          <a:sx n="67" d="100"/>
          <a:sy n="67" d="100"/>
        </p:scale>
        <p:origin x="84" y="408"/>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Master" Target="slideMasters/slideMaster3.xml"/><Relationship Id="rId21" Type="http://schemas.openxmlformats.org/officeDocument/2006/relationships/font" Target="fonts/font10.fntdata"/><Relationship Id="rId7" Type="http://schemas.openxmlformats.org/officeDocument/2006/relationships/slide" Target="slides/slide2.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handoutMaster" Target="handoutMasters/handoutMaster1.xml"/><Relationship Id="rId24" Type="http://schemas.openxmlformats.org/officeDocument/2006/relationships/font" Target="fonts/font13.fntdata"/><Relationship Id="rId5" Type="http://schemas.openxmlformats.org/officeDocument/2006/relationships/slideMaster" Target="slideMasters/slideMaster5.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8.fntdata"/><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99DDF2FC-920D-4C4D-9879-581E042ED7BA}">
      <dgm:prSet/>
      <dgm:spPr>
        <a:solidFill>
          <a:schemeClr val="accent1"/>
        </a:solidFill>
      </dgm:spPr>
      <dgm:t>
        <a:bodyPr/>
        <a:lstStyle/>
        <a:p>
          <a:pPr rtl="0"/>
          <a:r>
            <a:rPr lang="en-GB" b="0" u="none" dirty="0" smtClean="0">
              <a:latin typeface="Segoe UI Light" panose="020B0502040204020203" pitchFamily="34" charset="0"/>
            </a:rPr>
            <a:t>…learn about F# as a </a:t>
          </a:r>
          <a:r>
            <a:rPr lang="en-GB" b="1" u="sng" dirty="0" smtClean="0">
              <a:latin typeface="Segoe UI Light" panose="020B0502040204020203" pitchFamily="34" charset="0"/>
            </a:rPr>
            <a:t>technology</a:t>
          </a:r>
          <a:r>
            <a:rPr lang="en-GB" b="0" u="none" dirty="0" smtClean="0">
              <a:latin typeface="Segoe UI Light" panose="020B0502040204020203" pitchFamily="34" charset="0"/>
            </a:rPr>
            <a:t> and </a:t>
          </a:r>
          <a:r>
            <a:rPr lang="en-GB" b="1" u="sng" dirty="0" smtClean="0">
              <a:latin typeface="Segoe UI Light" panose="020B0502040204020203" pitchFamily="34" charset="0"/>
            </a:rPr>
            <a:t>ecosystem</a:t>
          </a:r>
          <a:endParaRPr lang="en-GB" b="1" u="sng"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876AE51-7D57-4B62-A5B5-787005D2FA85}">
      <dgm:prSet/>
      <dgm:spPr>
        <a:solidFill>
          <a:srgbClr val="7030A0"/>
        </a:solidFill>
      </dgm:spPr>
      <dgm:t>
        <a:bodyPr/>
        <a:lstStyle/>
        <a:p>
          <a:pPr rtl="0"/>
          <a:r>
            <a:rPr lang="en-GB" b="0" baseline="0" dirty="0" smtClean="0">
              <a:latin typeface="Segoe UI Light" panose="020B0502040204020203" pitchFamily="34" charset="0"/>
            </a:rPr>
            <a:t>…learn the magic of  </a:t>
          </a:r>
          <a:r>
            <a:rPr lang="en-GB" b="1" u="sng" baseline="0" dirty="0" smtClean="0">
              <a:latin typeface="Segoe UI Light" panose="020B0502040204020203" pitchFamily="34" charset="0"/>
            </a:rPr>
            <a:t>Azure scale F# data scripting</a:t>
          </a:r>
          <a:r>
            <a:rPr lang="en-GB" b="0" baseline="0" dirty="0" smtClean="0">
              <a:latin typeface="Segoe UI Light" panose="020B0502040204020203" pitchFamily="34" charset="0"/>
            </a:rPr>
            <a:t> with </a:t>
          </a:r>
          <a:r>
            <a:rPr lang="en-GB" b="1" u="sng" baseline="0" dirty="0" err="1" smtClean="0">
              <a:latin typeface="Segoe UI Light" panose="020B0502040204020203" pitchFamily="34" charset="0"/>
            </a:rPr>
            <a:t>MBrace</a:t>
          </a:r>
          <a:endParaRPr lang="en-GB" b="1" u="sng" dirty="0"/>
        </a:p>
      </dgm:t>
    </dgm:pt>
    <dgm:pt modelId="{35C921C9-8E3C-46C0-86C5-9E55AF898589}" type="parTrans" cxnId="{76A3F227-4278-4744-A7F5-E24077987939}">
      <dgm:prSet/>
      <dgm:spPr/>
      <dgm:t>
        <a:bodyPr/>
        <a:lstStyle/>
        <a:p>
          <a:endParaRPr lang="en-GB"/>
        </a:p>
      </dgm:t>
    </dgm:pt>
    <dgm:pt modelId="{FED8E5D6-AEE2-4A91-9D8A-792210C27CDF}" type="sibTrans" cxnId="{76A3F227-4278-4744-A7F5-E24077987939}">
      <dgm:prSet/>
      <dgm:spPr/>
      <dgm:t>
        <a:bodyPr/>
        <a:lstStyle/>
        <a:p>
          <a:endParaRPr lang="en-GB"/>
        </a:p>
      </dgm:t>
    </dgm:pt>
    <dgm:pt modelId="{A6AE4F78-536A-4EFD-8FEF-3AB9BE847C3E}">
      <dgm:prSet/>
      <dgm:spPr>
        <a:solidFill>
          <a:schemeClr val="accent1"/>
        </a:solidFill>
      </dgm:spPr>
      <dgm:t>
        <a:bodyPr/>
        <a:lstStyle/>
        <a:p>
          <a:r>
            <a:rPr lang="en-GB" b="0" u="none" baseline="0" dirty="0" smtClean="0">
              <a:latin typeface="Segoe UI Light" panose="020B0502040204020203" pitchFamily="34" charset="0"/>
            </a:rPr>
            <a:t>…learn about </a:t>
          </a:r>
          <a:r>
            <a:rPr lang="en-GB" b="1" u="none" baseline="0" dirty="0" smtClean="0">
              <a:latin typeface="Segoe UI Light" panose="020B0502040204020203" pitchFamily="34" charset="0"/>
            </a:rPr>
            <a:t>F#</a:t>
          </a:r>
          <a:r>
            <a:rPr lang="en-GB" b="1" u="sng" baseline="0" dirty="0" smtClean="0">
              <a:latin typeface="Segoe UI Light" panose="020B0502040204020203" pitchFamily="34" charset="0"/>
            </a:rPr>
            <a:t> projects</a:t>
          </a:r>
          <a:r>
            <a:rPr lang="en-GB" b="0" u="none" baseline="0" dirty="0" smtClean="0">
              <a:latin typeface="Segoe UI Light" panose="020B0502040204020203" pitchFamily="34" charset="0"/>
            </a:rPr>
            <a:t> and</a:t>
          </a:r>
          <a:r>
            <a:rPr lang="en-GB" b="1" u="sng" baseline="0" dirty="0" smtClean="0">
              <a:latin typeface="Segoe UI Light" panose="020B0502040204020203" pitchFamily="34" charset="0"/>
            </a:rPr>
            <a:t> scripting</a:t>
          </a:r>
          <a:r>
            <a:rPr lang="en-GB" b="0" u="none" baseline="0" dirty="0" smtClean="0">
              <a:latin typeface="Segoe UI Light" panose="020B0502040204020203" pitchFamily="34" charset="0"/>
            </a:rPr>
            <a:t> in Visual Studio</a:t>
          </a:r>
          <a:endParaRPr lang="en-GB" b="0" u="none" dirty="0"/>
        </a:p>
      </dgm:t>
    </dgm:pt>
    <dgm:pt modelId="{7B4AB1C7-4341-4327-911B-758C48852598}" type="sibTrans" cxnId="{30641A68-CCE8-470F-A87A-F9E092CDF7C5}">
      <dgm:prSet/>
      <dgm:spPr/>
      <dgm:t>
        <a:bodyPr/>
        <a:lstStyle/>
        <a:p>
          <a:endParaRPr lang="en-GB"/>
        </a:p>
      </dgm:t>
    </dgm:pt>
    <dgm:pt modelId="{669210DB-9EBE-4622-A4F2-83CB00A75AF2}" type="parTrans" cxnId="{30641A68-CCE8-470F-A87A-F9E092CDF7C5}">
      <dgm:prSet/>
      <dgm:spPr/>
      <dgm:t>
        <a:bodyPr/>
        <a:lstStyle/>
        <a:p>
          <a:endParaRPr lang="en-GB"/>
        </a:p>
      </dgm:t>
    </dgm:pt>
    <dgm:pt modelId="{56328013-0983-4355-B5E7-5999E5FA6DA7}">
      <dgm:prSet/>
      <dgm:spPr>
        <a:solidFill>
          <a:srgbClr val="7030A0"/>
        </a:solidFill>
      </dgm:spPr>
      <dgm:t>
        <a:bodyPr/>
        <a:lstStyle/>
        <a:p>
          <a:r>
            <a:rPr lang="en-GB" b="0" u="none" baseline="0" dirty="0" smtClean="0">
              <a:latin typeface="Segoe UI Light" panose="020B0502040204020203" pitchFamily="34" charset="0"/>
            </a:rPr>
            <a:t>…learn the magic of </a:t>
          </a:r>
          <a:r>
            <a:rPr lang="en-GB" b="1" u="sng" baseline="0" dirty="0" err="1" smtClean="0">
              <a:latin typeface="Segoe UI Light" panose="020B0502040204020203" pitchFamily="34" charset="0"/>
            </a:rPr>
            <a:t>FSharp.Data</a:t>
          </a:r>
          <a:endParaRPr lang="en-GB" b="1" u="sng" dirty="0"/>
        </a:p>
      </dgm:t>
    </dgm:pt>
    <dgm:pt modelId="{EFBC9737-8D0D-485E-91AF-CD7CB9B4EA07}" type="parTrans" cxnId="{1241F25B-60A6-47AE-9595-97CFF126C48A}">
      <dgm:prSet/>
      <dgm:spPr/>
      <dgm:t>
        <a:bodyPr/>
        <a:lstStyle/>
        <a:p>
          <a:endParaRPr lang="en-GB"/>
        </a:p>
      </dgm:t>
    </dgm:pt>
    <dgm:pt modelId="{4070C06F-E2B9-4709-891D-6205897428C2}" type="sibTrans" cxnId="{1241F25B-60A6-47AE-9595-97CFF126C48A}">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4">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26173910-6CAB-4A25-AC9D-B4857C42D832}" type="pres">
      <dgm:prSet presAssocID="{A6AE4F78-536A-4EFD-8FEF-3AB9BE847C3E}" presName="node" presStyleLbl="node1" presStyleIdx="1" presStyleCnt="4">
        <dgm:presLayoutVars>
          <dgm:bulletEnabled val="1"/>
        </dgm:presLayoutVars>
      </dgm:prSet>
      <dgm:spPr/>
      <dgm:t>
        <a:bodyPr/>
        <a:lstStyle/>
        <a:p>
          <a:endParaRPr lang="en-GB"/>
        </a:p>
      </dgm:t>
    </dgm:pt>
    <dgm:pt modelId="{F9E7C850-122C-494B-B459-774295305840}" type="pres">
      <dgm:prSet presAssocID="{7B4AB1C7-4341-4327-911B-758C48852598}" presName="sibTrans" presStyleCnt="0"/>
      <dgm:spPr/>
      <dgm:t>
        <a:bodyPr/>
        <a:lstStyle/>
        <a:p>
          <a:endParaRPr lang="en-GB"/>
        </a:p>
      </dgm:t>
    </dgm:pt>
    <dgm:pt modelId="{3BA32929-EE9C-4E0C-85E5-8B6344E85F5D}" type="pres">
      <dgm:prSet presAssocID="{56328013-0983-4355-B5E7-5999E5FA6DA7}" presName="node" presStyleLbl="node1" presStyleIdx="2" presStyleCnt="4">
        <dgm:presLayoutVars>
          <dgm:bulletEnabled val="1"/>
        </dgm:presLayoutVars>
      </dgm:prSet>
      <dgm:spPr/>
      <dgm:t>
        <a:bodyPr/>
        <a:lstStyle/>
        <a:p>
          <a:endParaRPr lang="en-GB"/>
        </a:p>
      </dgm:t>
    </dgm:pt>
    <dgm:pt modelId="{F2A8E036-9CE7-4747-A060-62F0FFDE8BCC}" type="pres">
      <dgm:prSet presAssocID="{4070C06F-E2B9-4709-891D-6205897428C2}" presName="sibTrans" presStyleCnt="0"/>
      <dgm:spPr/>
      <dgm:t>
        <a:bodyPr/>
        <a:lstStyle/>
        <a:p>
          <a:endParaRPr lang="en-GB"/>
        </a:p>
      </dgm:t>
    </dgm:pt>
    <dgm:pt modelId="{1186CC94-DC70-4D57-A77D-37EDB4FD06E7}" type="pres">
      <dgm:prSet presAssocID="{8876AE51-7D57-4B62-A5B5-787005D2FA85}" presName="node" presStyleLbl="node1" presStyleIdx="3" presStyleCnt="4">
        <dgm:presLayoutVars>
          <dgm:bulletEnabled val="1"/>
        </dgm:presLayoutVars>
      </dgm:prSet>
      <dgm:spPr/>
      <dgm:t>
        <a:bodyPr/>
        <a:lstStyle/>
        <a:p>
          <a:endParaRPr lang="en-GB"/>
        </a:p>
      </dgm:t>
    </dgm:pt>
  </dgm:ptLst>
  <dgm:cxnLst>
    <dgm:cxn modelId="{1241F25B-60A6-47AE-9595-97CFF126C48A}" srcId="{34E93DDE-D099-4CA2-863C-7319E600DBE4}" destId="{56328013-0983-4355-B5E7-5999E5FA6DA7}" srcOrd="2" destOrd="0" parTransId="{EFBC9737-8D0D-485E-91AF-CD7CB9B4EA07}" sibTransId="{4070C06F-E2B9-4709-891D-6205897428C2}"/>
    <dgm:cxn modelId="{C5AF6AAE-FB24-4C93-8B04-45C75821AB8C}" type="presOf" srcId="{34E93DDE-D099-4CA2-863C-7319E600DBE4}" destId="{84BBAD3E-47E3-429D-AF91-8056E7C916A7}" srcOrd="0" destOrd="0" presId="urn:microsoft.com/office/officeart/2005/8/layout/default"/>
    <dgm:cxn modelId="{1D941AE3-46C6-4A68-AD98-7FDB4F683FD4}" type="presOf" srcId="{56328013-0983-4355-B5E7-5999E5FA6DA7}" destId="{3BA32929-EE9C-4E0C-85E5-8B6344E85F5D}" srcOrd="0" destOrd="0" presId="urn:microsoft.com/office/officeart/2005/8/layout/default"/>
    <dgm:cxn modelId="{30641A68-CCE8-470F-A87A-F9E092CDF7C5}" srcId="{34E93DDE-D099-4CA2-863C-7319E600DBE4}" destId="{A6AE4F78-536A-4EFD-8FEF-3AB9BE847C3E}" srcOrd="1" destOrd="0" parTransId="{669210DB-9EBE-4622-A4F2-83CB00A75AF2}" sibTransId="{7B4AB1C7-4341-4327-911B-758C48852598}"/>
    <dgm:cxn modelId="{76A3F227-4278-4744-A7F5-E24077987939}" srcId="{34E93DDE-D099-4CA2-863C-7319E600DBE4}" destId="{8876AE51-7D57-4B62-A5B5-787005D2FA85}" srcOrd="3" destOrd="0" parTransId="{35C921C9-8E3C-46C0-86C5-9E55AF898589}" sibTransId="{FED8E5D6-AEE2-4A91-9D8A-792210C27CDF}"/>
    <dgm:cxn modelId="{46702EDD-0730-4D30-A320-526E24BDEDA9}" type="presOf" srcId="{99DDF2FC-920D-4C4D-9879-581E042ED7BA}" destId="{5DBDC61F-9554-4F83-A359-6FE8F2984F77}" srcOrd="0" destOrd="0" presId="urn:microsoft.com/office/officeart/2005/8/layout/default"/>
    <dgm:cxn modelId="{7FA12739-6119-4CCB-B338-9564E39FC446}" srcId="{34E93DDE-D099-4CA2-863C-7319E600DBE4}" destId="{99DDF2FC-920D-4C4D-9879-581E042ED7BA}" srcOrd="0" destOrd="0" parTransId="{EDBBF7CC-4D1D-4EDD-B9E3-9266AC4669D3}" sibTransId="{E1578FFA-F8D4-48C3-B907-9BA312267A07}"/>
    <dgm:cxn modelId="{999B2484-B966-48C6-8DAA-8511BFD9BCEB}" type="presOf" srcId="{A6AE4F78-536A-4EFD-8FEF-3AB9BE847C3E}" destId="{26173910-6CAB-4A25-AC9D-B4857C42D832}" srcOrd="0" destOrd="0" presId="urn:microsoft.com/office/officeart/2005/8/layout/default"/>
    <dgm:cxn modelId="{9EBA77FD-C6A8-47A6-8A6A-32AC89B93F31}" type="presOf" srcId="{8876AE51-7D57-4B62-A5B5-787005D2FA85}" destId="{1186CC94-DC70-4D57-A77D-37EDB4FD06E7}" srcOrd="0" destOrd="0" presId="urn:microsoft.com/office/officeart/2005/8/layout/default"/>
    <dgm:cxn modelId="{1A5DB622-E799-4DEA-9778-49748B05DB36}" type="presParOf" srcId="{84BBAD3E-47E3-429D-AF91-8056E7C916A7}" destId="{5DBDC61F-9554-4F83-A359-6FE8F2984F77}" srcOrd="0" destOrd="0" presId="urn:microsoft.com/office/officeart/2005/8/layout/default"/>
    <dgm:cxn modelId="{9CD6029E-98D8-4C04-B9BD-9350B121C9E8}" type="presParOf" srcId="{84BBAD3E-47E3-429D-AF91-8056E7C916A7}" destId="{8434AF5F-A31D-4FF4-8F5A-458E6D8F3588}" srcOrd="1" destOrd="0" presId="urn:microsoft.com/office/officeart/2005/8/layout/default"/>
    <dgm:cxn modelId="{A05330B7-DFD7-4D74-B6FD-AD52406DCFB7}" type="presParOf" srcId="{84BBAD3E-47E3-429D-AF91-8056E7C916A7}" destId="{26173910-6CAB-4A25-AC9D-B4857C42D832}" srcOrd="2" destOrd="0" presId="urn:microsoft.com/office/officeart/2005/8/layout/default"/>
    <dgm:cxn modelId="{A23E5684-5B1E-40FE-A3C2-1B8245CCA2D7}" type="presParOf" srcId="{84BBAD3E-47E3-429D-AF91-8056E7C916A7}" destId="{F9E7C850-122C-494B-B459-774295305840}" srcOrd="3" destOrd="0" presId="urn:microsoft.com/office/officeart/2005/8/layout/default"/>
    <dgm:cxn modelId="{46E08A99-C004-4C2E-A5DE-AE957B9BFDE0}" type="presParOf" srcId="{84BBAD3E-47E3-429D-AF91-8056E7C916A7}" destId="{3BA32929-EE9C-4E0C-85E5-8B6344E85F5D}" srcOrd="4" destOrd="0" presId="urn:microsoft.com/office/officeart/2005/8/layout/default"/>
    <dgm:cxn modelId="{3073E33B-5A3B-4BEE-95E7-A95F73C79612}" type="presParOf" srcId="{84BBAD3E-47E3-429D-AF91-8056E7C916A7}" destId="{F2A8E036-9CE7-4747-A060-62F0FFDE8BCC}" srcOrd="5" destOrd="0" presId="urn:microsoft.com/office/officeart/2005/8/layout/default"/>
    <dgm:cxn modelId="{1CF7BC2D-7048-4044-B296-0CE1F17ECC97}" type="presParOf" srcId="{84BBAD3E-47E3-429D-AF91-8056E7C916A7}" destId="{1186CC94-DC70-4D57-A77D-37EDB4FD06E7}"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1646535" y="3660"/>
          <a:ext cx="3968034" cy="2380820"/>
        </a:xfrm>
        <a:prstGeom prst="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b="0" u="none" kern="1200" dirty="0" smtClean="0">
              <a:latin typeface="Segoe UI Light" panose="020B0502040204020203" pitchFamily="34" charset="0"/>
            </a:rPr>
            <a:t>…learn about F# as a </a:t>
          </a:r>
          <a:r>
            <a:rPr lang="en-GB" sz="3400" b="1" u="sng" kern="1200" dirty="0" smtClean="0">
              <a:latin typeface="Segoe UI Light" panose="020B0502040204020203" pitchFamily="34" charset="0"/>
            </a:rPr>
            <a:t>technology</a:t>
          </a:r>
          <a:r>
            <a:rPr lang="en-GB" sz="3400" b="0" u="none" kern="1200" dirty="0" smtClean="0">
              <a:latin typeface="Segoe UI Light" panose="020B0502040204020203" pitchFamily="34" charset="0"/>
            </a:rPr>
            <a:t> and </a:t>
          </a:r>
          <a:r>
            <a:rPr lang="en-GB" sz="3400" b="1" u="sng" kern="1200" dirty="0" smtClean="0">
              <a:latin typeface="Segoe UI Light" panose="020B0502040204020203" pitchFamily="34" charset="0"/>
            </a:rPr>
            <a:t>ecosystem</a:t>
          </a:r>
          <a:endParaRPr lang="en-GB" sz="3400" b="1" u="sng" kern="1200" dirty="0">
            <a:latin typeface="Segoe UI Light" panose="020B0502040204020203" pitchFamily="34" charset="0"/>
          </a:endParaRPr>
        </a:p>
      </dsp:txBody>
      <dsp:txXfrm>
        <a:off x="1646535" y="3660"/>
        <a:ext cx="3968034" cy="2380820"/>
      </dsp:txXfrm>
    </dsp:sp>
    <dsp:sp modelId="{26173910-6CAB-4A25-AC9D-B4857C42D832}">
      <dsp:nvSpPr>
        <dsp:cNvPr id="0" name=""/>
        <dsp:cNvSpPr/>
      </dsp:nvSpPr>
      <dsp:spPr>
        <a:xfrm>
          <a:off x="6011373" y="3660"/>
          <a:ext cx="3968034" cy="2380820"/>
        </a:xfrm>
        <a:prstGeom prst="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GB" sz="3400" b="0" u="none" kern="1200" baseline="0" dirty="0" smtClean="0">
              <a:latin typeface="Segoe UI Light" panose="020B0502040204020203" pitchFamily="34" charset="0"/>
            </a:rPr>
            <a:t>…learn about </a:t>
          </a:r>
          <a:r>
            <a:rPr lang="en-GB" sz="3400" b="1" u="none" kern="1200" baseline="0" dirty="0" smtClean="0">
              <a:latin typeface="Segoe UI Light" panose="020B0502040204020203" pitchFamily="34" charset="0"/>
            </a:rPr>
            <a:t>F#</a:t>
          </a:r>
          <a:r>
            <a:rPr lang="en-GB" sz="3400" b="1" u="sng" kern="1200" baseline="0" dirty="0" smtClean="0">
              <a:latin typeface="Segoe UI Light" panose="020B0502040204020203" pitchFamily="34" charset="0"/>
            </a:rPr>
            <a:t> projects</a:t>
          </a:r>
          <a:r>
            <a:rPr lang="en-GB" sz="3400" b="0" u="none" kern="1200" baseline="0" dirty="0" smtClean="0">
              <a:latin typeface="Segoe UI Light" panose="020B0502040204020203" pitchFamily="34" charset="0"/>
            </a:rPr>
            <a:t> and</a:t>
          </a:r>
          <a:r>
            <a:rPr lang="en-GB" sz="3400" b="1" u="sng" kern="1200" baseline="0" dirty="0" smtClean="0">
              <a:latin typeface="Segoe UI Light" panose="020B0502040204020203" pitchFamily="34" charset="0"/>
            </a:rPr>
            <a:t> scripting</a:t>
          </a:r>
          <a:r>
            <a:rPr lang="en-GB" sz="3400" b="0" u="none" kern="1200" baseline="0" dirty="0" smtClean="0">
              <a:latin typeface="Segoe UI Light" panose="020B0502040204020203" pitchFamily="34" charset="0"/>
            </a:rPr>
            <a:t> in Visual Studio</a:t>
          </a:r>
          <a:endParaRPr lang="en-GB" sz="3400" b="0" u="none" kern="1200" dirty="0"/>
        </a:p>
      </dsp:txBody>
      <dsp:txXfrm>
        <a:off x="6011373" y="3660"/>
        <a:ext cx="3968034" cy="2380820"/>
      </dsp:txXfrm>
    </dsp:sp>
    <dsp:sp modelId="{3BA32929-EE9C-4E0C-85E5-8B6344E85F5D}">
      <dsp:nvSpPr>
        <dsp:cNvPr id="0" name=""/>
        <dsp:cNvSpPr/>
      </dsp:nvSpPr>
      <dsp:spPr>
        <a:xfrm>
          <a:off x="1646535" y="2781284"/>
          <a:ext cx="3968034" cy="2380820"/>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GB" sz="3400" b="0" u="none" kern="1200" baseline="0" dirty="0" smtClean="0">
              <a:latin typeface="Segoe UI Light" panose="020B0502040204020203" pitchFamily="34" charset="0"/>
            </a:rPr>
            <a:t>…learn the magic of </a:t>
          </a:r>
          <a:r>
            <a:rPr lang="en-GB" sz="3400" b="1" u="sng" kern="1200" baseline="0" dirty="0" err="1" smtClean="0">
              <a:latin typeface="Segoe UI Light" panose="020B0502040204020203" pitchFamily="34" charset="0"/>
            </a:rPr>
            <a:t>FSharp.Data</a:t>
          </a:r>
          <a:endParaRPr lang="en-GB" sz="3400" b="1" u="sng" kern="1200" dirty="0"/>
        </a:p>
      </dsp:txBody>
      <dsp:txXfrm>
        <a:off x="1646535" y="2781284"/>
        <a:ext cx="3968034" cy="2380820"/>
      </dsp:txXfrm>
    </dsp:sp>
    <dsp:sp modelId="{1186CC94-DC70-4D57-A77D-37EDB4FD06E7}">
      <dsp:nvSpPr>
        <dsp:cNvPr id="0" name=""/>
        <dsp:cNvSpPr/>
      </dsp:nvSpPr>
      <dsp:spPr>
        <a:xfrm>
          <a:off x="6011373" y="2781284"/>
          <a:ext cx="3968034" cy="2380820"/>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b="0" kern="1200" baseline="0" dirty="0" smtClean="0">
              <a:latin typeface="Segoe UI Light" panose="020B0502040204020203" pitchFamily="34" charset="0"/>
            </a:rPr>
            <a:t>…learn the magic of  </a:t>
          </a:r>
          <a:r>
            <a:rPr lang="en-GB" sz="3400" b="1" u="sng" kern="1200" baseline="0" dirty="0" smtClean="0">
              <a:latin typeface="Segoe UI Light" panose="020B0502040204020203" pitchFamily="34" charset="0"/>
            </a:rPr>
            <a:t>Azure scale F# data scripting</a:t>
          </a:r>
          <a:r>
            <a:rPr lang="en-GB" sz="3400" b="0" kern="1200" baseline="0" dirty="0" smtClean="0">
              <a:latin typeface="Segoe UI Light" panose="020B0502040204020203" pitchFamily="34" charset="0"/>
            </a:rPr>
            <a:t> with </a:t>
          </a:r>
          <a:r>
            <a:rPr lang="en-GB" sz="3400" b="1" u="sng" kern="1200" baseline="0" dirty="0" err="1" smtClean="0">
              <a:latin typeface="Segoe UI Light" panose="020B0502040204020203" pitchFamily="34" charset="0"/>
            </a:rPr>
            <a:t>MBrace</a:t>
          </a:r>
          <a:endParaRPr lang="en-GB" sz="3400" b="1" u="sng" kern="1200" dirty="0"/>
        </a:p>
      </dsp:txBody>
      <dsp:txXfrm>
        <a:off x="6011373" y="2781284"/>
        <a:ext cx="3968034" cy="238082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3/18/2015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3/18/2015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smtClean="0"/>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18/03/2015</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18/03/2015</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18/03/2015</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18/03/2015</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18/03/2015</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43266781"/>
      </p:ext>
    </p:extLst>
  </p:cSld>
  <p:clrMapOvr>
    <a:masterClrMapping/>
  </p:clrMapOvr>
  <p:transition spd="slow">
    <p:push/>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195923335"/>
      </p:ext>
    </p:extLst>
  </p:cSld>
  <p:clrMapOvr>
    <a:masterClrMapping/>
  </p:clrMapOvr>
  <p:transition spd="slow">
    <p:push/>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166084906"/>
      </p:ext>
    </p:extLst>
  </p:cSld>
  <p:clrMapOvr>
    <a:masterClrMapping/>
  </p:clrMapOvr>
  <p:transition spd="slow">
    <p:push/>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09231823"/>
      </p:ext>
    </p:extLst>
  </p:cSld>
  <p:clrMapOvr>
    <a:masterClrMapping/>
  </p:clrMapOvr>
  <p:transition spd="slow">
    <p:push dir="u"/>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66619398"/>
      </p:ext>
    </p:extLst>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27064356"/>
      </p:ext>
    </p:extLst>
  </p:cSld>
  <p:clrMapOvr>
    <a:masterClrMapping/>
  </p:clrMapOvr>
  <p:transition spd="slow">
    <p:push dir="u"/>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91417586"/>
      </p:ext>
    </p:extLst>
  </p:cSld>
  <p:clrMapOvr>
    <a:masterClrMapping/>
  </p:clrMapOvr>
  <p:transition spd="slow">
    <p:push dir="u"/>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87438677"/>
      </p:ext>
    </p:extLst>
  </p:cSld>
  <p:clrMapOvr>
    <a:masterClrMapping/>
  </p:clrMapOvr>
  <p:transition spd="slow">
    <p:push dir="u"/>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56616101"/>
      </p:ext>
    </p:extLst>
  </p:cSld>
  <p:clrMapOvr>
    <a:masterClrMapping/>
  </p:clrMapOvr>
  <p:transition spd="slow">
    <p:push dir="u"/>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22369491"/>
      </p:ext>
    </p:extLst>
  </p:cSld>
  <p:clrMapOvr>
    <a:masterClrMapping/>
  </p:clrMapOvr>
  <p:transition spd="slow">
    <p:push dir="u"/>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87670027"/>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883447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3840242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462"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smtClean="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smtClean="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99601676"/>
      </p:ext>
    </p:extLst>
  </p:cSld>
  <p:clrMapOvr>
    <a:masterClrMapping/>
  </p:clrMapOvr>
  <p:transition spd="slow">
    <p:push/>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038186514"/>
      </p:ext>
    </p:extLst>
  </p:cSld>
  <p:clrMapOvr>
    <a:masterClrMapping/>
  </p:clrMapOvr>
  <p:transition spd="slow">
    <p:push/>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225510815"/>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1993847"/>
      </p:ext>
    </p:extLst>
  </p:cSld>
  <p:clrMapOvr>
    <a:masterClrMapping/>
  </p:clrMapOvr>
  <p:transition spd="slow">
    <p:push dir="u"/>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4264029"/>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smtClean="0"/>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57119726"/>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17237835"/>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90079309"/>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55278066"/>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24123955"/>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a:t>
            </a:r>
            <a:r>
              <a:rPr lang="en-US" sz="667" dirty="0" smtClean="0">
                <a:gradFill>
                  <a:gsLst>
                    <a:gs pos="0">
                      <a:srgbClr val="FFFFFF"/>
                    </a:gs>
                    <a:gs pos="100000">
                      <a:srgbClr val="FFFFFF"/>
                    </a:gs>
                  </a:gsLst>
                  <a:lin ang="5400000" scaled="0"/>
                </a:gradFill>
                <a:cs typeface="Arial" charset="0"/>
              </a:rPr>
              <a:t>2012 Microsoft </a:t>
            </a:r>
            <a:r>
              <a:rPr lang="en-US" sz="667"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gradFill>
                  <a:gsLst>
                    <a:gs pos="0">
                      <a:srgbClr val="FFFFFF"/>
                    </a:gs>
                    <a:gs pos="100000">
                      <a:srgbClr val="FFFFFF"/>
                    </a:gs>
                  </a:gsLst>
                  <a:lin ang="5400000" scaled="0"/>
                </a:gradFill>
                <a:cs typeface="Arial" charset="0"/>
              </a:rPr>
              <a:t>MICROSOFT </a:t>
            </a:r>
            <a:r>
              <a:rPr lang="en-US" sz="667"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3915330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7673053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smtClean="0"/>
              <a:t>Click to edit master title style</a:t>
            </a:r>
            <a:endParaRPr lang="en-US" dirty="0"/>
          </a:p>
        </p:txBody>
      </p:sp>
    </p:spTree>
    <p:extLst>
      <p:ext uri="{BB962C8B-B14F-4D97-AF65-F5344CB8AC3E}">
        <p14:creationId xmlns:p14="http://schemas.microsoft.com/office/powerpoint/2010/main" val="186148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18/03/2015</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theme" Target="../theme/theme3.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theme" Target="../theme/theme4.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theme" Target="../theme/theme5.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Lst>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9"/>
        </a:buBlip>
        <a:defRPr sz="3300" kern="1200">
          <a:gradFill>
            <a:gsLst>
              <a:gs pos="0">
                <a:schemeClr val="tx1"/>
              </a:gs>
              <a:gs pos="86000">
                <a:schemeClr val="tx1"/>
              </a:gs>
            </a:gsLst>
            <a:lin ang="5400000" scaled="0"/>
          </a:gradFill>
          <a:latin typeface="Candara"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0"/>
        </a:buBlip>
        <a:defRPr sz="2900" kern="1200">
          <a:gradFill>
            <a:gsLst>
              <a:gs pos="0">
                <a:schemeClr val="tx1"/>
              </a:gs>
              <a:gs pos="86000">
                <a:schemeClr val="tx1"/>
              </a:gs>
            </a:gsLst>
            <a:lin ang="5400000" scaled="0"/>
          </a:gradFill>
          <a:latin typeface="Candara"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0"/>
        </a:buBlip>
        <a:defRPr sz="2400" kern="1200">
          <a:gradFill>
            <a:gsLst>
              <a:gs pos="0">
                <a:schemeClr val="tx1"/>
              </a:gs>
              <a:gs pos="86000">
                <a:schemeClr val="tx1"/>
              </a:gs>
            </a:gsLst>
            <a:lin ang="5400000" scaled="0"/>
          </a:gradFill>
          <a:latin typeface="Candara"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Candara"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18/03/2015</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mj-lt"/>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mj-lt"/>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mn-lt"/>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mn-lt"/>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mn-lt"/>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iming>
    <p:tnLst>
      <p:par>
        <p:cTn id="1" dur="indefinite" restart="never" nodeType="tmRoot"/>
      </p:par>
    </p:tnLst>
  </p:timing>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mn-lt"/>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smtClean="0">
                <a:sym typeface="Wingdings" pitchFamily="2" charset="2"/>
              </a:rPr>
              <a:t>The F# Path to Data Scripting Nirvana</a:t>
            </a:r>
            <a:endParaRPr lang="en-GB" sz="5400" dirty="0" smtClean="0">
              <a:sym typeface="Wingdings" pitchFamily="2" charset="2"/>
            </a:endParaRPr>
          </a:p>
        </p:txBody>
      </p:sp>
      <p:sp>
        <p:nvSpPr>
          <p:cNvPr id="2" name="Text Placeholder 1"/>
          <p:cNvSpPr>
            <a:spLocks noGrp="1"/>
          </p:cNvSpPr>
          <p:nvPr>
            <p:ph type="body" sz="quarter" idx="11"/>
          </p:nvPr>
        </p:nvSpPr>
        <p:spPr/>
        <p:txBody>
          <a:bodyPr>
            <a:normAutofit/>
          </a:bodyPr>
          <a:lstStyle/>
          <a:p>
            <a:endParaRPr lang="en-GB" dirty="0" smtClean="0"/>
          </a:p>
          <a:p>
            <a:r>
              <a:rPr lang="en-GB" dirty="0" smtClean="0"/>
              <a:t>Tomas Petricek, .NET MVP (F#),  </a:t>
            </a:r>
            <a:r>
              <a:rPr lang="en-GB" dirty="0" err="1" smtClean="0"/>
              <a:t>fsharpWorks</a:t>
            </a:r>
            <a:endParaRPr lang="en-GB" dirty="0" smtClean="0"/>
          </a:p>
          <a:p>
            <a:r>
              <a:rPr lang="en-GB" dirty="0" smtClean="0"/>
              <a:t>Isaac Abraham, .NET MVP, (C#),  </a:t>
            </a:r>
            <a:r>
              <a:rPr lang="en-GB" dirty="0" err="1" smtClean="0"/>
              <a:t>elastacloud</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39109465"/>
              </p:ext>
            </p:extLst>
          </p:nvPr>
        </p:nvGraphicFramePr>
        <p:xfrm>
          <a:off x="320633" y="1128156"/>
          <a:ext cx="11625943" cy="51657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a:xfrm>
            <a:off x="519248" y="228601"/>
            <a:ext cx="11151917" cy="623248"/>
          </a:xfrm>
        </p:spPr>
        <p:txBody>
          <a:bodyPr/>
          <a:lstStyle/>
          <a:p>
            <a:r>
              <a:rPr lang="en-GB" dirty="0" smtClean="0">
                <a:latin typeface="Segoe UI Light" panose="020B0502040204020203" pitchFamily="34" charset="0"/>
              </a:rPr>
              <a:t>TL;DL – What You </a:t>
            </a:r>
            <a:r>
              <a:rPr lang="en-GB" dirty="0" smtClean="0">
                <a:latin typeface="Segoe UI Light" panose="020B0502040204020203" pitchFamily="34" charset="0"/>
              </a:rPr>
              <a:t>Will Learn Today</a:t>
            </a:r>
            <a:endParaRPr lang="en-GB" dirty="0">
              <a:latin typeface="Segoe UI Light" panose="020B0502040204020203" pitchFamily="34" charset="0"/>
            </a:endParaRPr>
          </a:p>
        </p:txBody>
      </p:sp>
    </p:spTree>
    <p:extLst>
      <p:ext uri="{BB962C8B-B14F-4D97-AF65-F5344CB8AC3E}">
        <p14:creationId xmlns:p14="http://schemas.microsoft.com/office/powerpoint/2010/main" val="2975901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173910-6CAB-4A25-AC9D-B4857C42D8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186CC94-DC70-4D57-A77D-37EDB4FD06E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b="1" dirty="0" smtClean="0">
                <a:solidFill>
                  <a:schemeClr val="bg1"/>
                </a:solidFill>
              </a:rPr>
              <a:t>Questions?</a:t>
            </a:r>
            <a:endParaRPr lang="en-GB" sz="5899" b="1" dirty="0">
              <a:solidFill>
                <a:schemeClr val="bg1"/>
              </a:solidFill>
            </a:endParaRPr>
          </a:p>
        </p:txBody>
      </p:sp>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sz="quarter" idx="10"/>
          </p:nvPr>
        </p:nvSpPr>
        <p:spPr>
          <a:xfrm>
            <a:off x="519248" y="1447810"/>
            <a:ext cx="11151917" cy="5764655"/>
          </a:xfrm>
        </p:spPr>
        <p:txBody>
          <a:bodyPr/>
          <a:lstStyle/>
          <a:p>
            <a:r>
              <a:rPr lang="en-GB" sz="1600" dirty="0" smtClean="0"/>
              <a:t>Fsharp.org</a:t>
            </a:r>
          </a:p>
          <a:p>
            <a:r>
              <a:rPr lang="en-GB" sz="1600" dirty="0"/>
              <a:t>YWL about F# </a:t>
            </a:r>
            <a:r>
              <a:rPr lang="en-GB" sz="1600" b="1" dirty="0"/>
              <a:t>culturally</a:t>
            </a:r>
            <a:r>
              <a:rPr lang="en-GB" sz="1600" dirty="0"/>
              <a:t>: as a technology and community and consultants</a:t>
            </a:r>
          </a:p>
          <a:p>
            <a:r>
              <a:rPr lang="en-GB" sz="1600" dirty="0"/>
              <a:t>YWL create a project with F# in Visual Studio</a:t>
            </a:r>
          </a:p>
          <a:p>
            <a:pPr lvl="1"/>
            <a:r>
              <a:rPr lang="en-GB" sz="1400" dirty="0"/>
              <a:t>F# interoperates seamlessly with C#</a:t>
            </a:r>
          </a:p>
          <a:p>
            <a:r>
              <a:rPr lang="en-GB" sz="1600" dirty="0"/>
              <a:t>YWL that the Visual F# Power Tools exist</a:t>
            </a:r>
          </a:p>
          <a:p>
            <a:pPr lvl="1"/>
            <a:r>
              <a:rPr lang="en-GB" sz="1400" dirty="0"/>
              <a:t>How to find them</a:t>
            </a:r>
          </a:p>
          <a:p>
            <a:r>
              <a:rPr lang="en-GB" sz="1600" dirty="0"/>
              <a:t>YWL that F# has consultants, profit, training, commercial ecosystem, you can hire</a:t>
            </a:r>
          </a:p>
          <a:p>
            <a:r>
              <a:rPr lang="en-GB" sz="1600" dirty="0"/>
              <a:t>YWL to use the F# </a:t>
            </a:r>
            <a:r>
              <a:rPr lang="en-GB" sz="1600" b="1" dirty="0"/>
              <a:t>REPL</a:t>
            </a:r>
            <a:r>
              <a:rPr lang="en-GB" sz="1600" dirty="0"/>
              <a:t> in Visual Studio</a:t>
            </a:r>
          </a:p>
          <a:p>
            <a:r>
              <a:rPr lang="en-GB" sz="1600" dirty="0"/>
              <a:t>YWL how to reference </a:t>
            </a:r>
            <a:r>
              <a:rPr lang="en-GB" sz="1600" b="1" dirty="0" err="1"/>
              <a:t>FSharp.Data</a:t>
            </a:r>
            <a:r>
              <a:rPr lang="en-GB" sz="1600" b="1" dirty="0"/>
              <a:t> </a:t>
            </a:r>
            <a:r>
              <a:rPr lang="en-GB" sz="1600" dirty="0"/>
              <a:t>and make web request for JSON data</a:t>
            </a:r>
          </a:p>
          <a:p>
            <a:pPr lvl="1"/>
            <a:r>
              <a:rPr lang="en-GB" sz="1400" dirty="0"/>
              <a:t>You can also use JSON.NET, </a:t>
            </a:r>
            <a:r>
              <a:rPr lang="en-GB" sz="1400" dirty="0" err="1"/>
              <a:t>WebClient</a:t>
            </a:r>
            <a:r>
              <a:rPr lang="en-GB" sz="1400" dirty="0"/>
              <a:t>, … from F#</a:t>
            </a:r>
          </a:p>
          <a:p>
            <a:r>
              <a:rPr lang="en-GB" sz="1600" dirty="0"/>
              <a:t>YWL about the type providers in </a:t>
            </a:r>
            <a:r>
              <a:rPr lang="en-GB" sz="1600" dirty="0" err="1"/>
              <a:t>FSharp.Data</a:t>
            </a:r>
            <a:endParaRPr lang="en-GB" sz="1600" dirty="0"/>
          </a:p>
          <a:p>
            <a:pPr lvl="1"/>
            <a:r>
              <a:rPr lang="en-GB" sz="1400" dirty="0"/>
              <a:t>You look at the JSON type provider in particular, and how to use it to consume a service that provides JSON data</a:t>
            </a:r>
          </a:p>
          <a:p>
            <a:pPr lvl="1"/>
            <a:r>
              <a:rPr lang="en-GB" sz="1400" dirty="0"/>
              <a:t>This is not XML literals in VB</a:t>
            </a:r>
          </a:p>
          <a:p>
            <a:r>
              <a:rPr lang="en-GB" sz="1600" dirty="0"/>
              <a:t>Along the way… </a:t>
            </a:r>
            <a:r>
              <a:rPr lang="en-GB" sz="1600" dirty="0" err="1"/>
              <a:t>YWSee</a:t>
            </a:r>
            <a:r>
              <a:rPr lang="en-GB" sz="1600" dirty="0"/>
              <a:t> some of the interactive charting options available in F#</a:t>
            </a:r>
          </a:p>
          <a:p>
            <a:pPr lvl="1"/>
            <a:r>
              <a:rPr lang="en-GB" sz="1400" dirty="0"/>
              <a:t>They are similar, we will be using </a:t>
            </a:r>
            <a:r>
              <a:rPr lang="en-GB" sz="1400" dirty="0" err="1"/>
              <a:t>Foogle</a:t>
            </a:r>
            <a:r>
              <a:rPr lang="en-GB" sz="1400" dirty="0"/>
              <a:t> (produces HTML), there’s also </a:t>
            </a:r>
            <a:r>
              <a:rPr lang="en-GB" sz="1400" dirty="0" err="1"/>
              <a:t>FSharp.Charting</a:t>
            </a:r>
            <a:r>
              <a:rPr lang="en-GB" sz="1400" dirty="0"/>
              <a:t> and others. They are all open source, you can contribute to them</a:t>
            </a:r>
          </a:p>
          <a:p>
            <a:r>
              <a:rPr lang="en-GB" sz="1600" dirty="0"/>
              <a:t>YWL two key technologies for F# + Azure: </a:t>
            </a:r>
            <a:r>
              <a:rPr lang="en-GB" sz="1600" dirty="0" err="1"/>
              <a:t>FSharp.Azure</a:t>
            </a:r>
            <a:r>
              <a:rPr lang="en-GB" sz="1600" dirty="0"/>
              <a:t> and </a:t>
            </a:r>
            <a:r>
              <a:rPr lang="en-GB" sz="1600" dirty="0" err="1"/>
              <a:t>MBrace</a:t>
            </a:r>
            <a:endParaRPr lang="en-GB" sz="1600" dirty="0"/>
          </a:p>
          <a:p>
            <a:r>
              <a:rPr lang="en-GB" sz="1600" dirty="0"/>
              <a:t>YWL that </a:t>
            </a:r>
            <a:r>
              <a:rPr lang="en-GB" sz="1600" dirty="0" err="1"/>
              <a:t>FSharp.Azure</a:t>
            </a:r>
            <a:r>
              <a:rPr lang="en-GB" sz="1600" dirty="0"/>
              <a:t> is a set of type providers for F# + Azure Storage (Tables, Blobs, Queues) </a:t>
            </a:r>
          </a:p>
          <a:p>
            <a:r>
              <a:rPr lang="en-GB" sz="1600" dirty="0"/>
              <a:t>YWL that </a:t>
            </a:r>
            <a:r>
              <a:rPr lang="en-GB" sz="1600" b="1" dirty="0" err="1"/>
              <a:t>MBrace</a:t>
            </a:r>
            <a:r>
              <a:rPr lang="en-GB" sz="1600" dirty="0"/>
              <a:t> = cloud { … } = F# code directly via the REPL on ’00s of cores on Azure </a:t>
            </a:r>
          </a:p>
          <a:p>
            <a:pPr lvl="1"/>
            <a:r>
              <a:rPr lang="en-GB" sz="1400" dirty="0"/>
              <a:t>cloud { … } OMG , </a:t>
            </a:r>
            <a:r>
              <a:rPr lang="en-GB" sz="1400" dirty="0" err="1"/>
              <a:t>Autoscale</a:t>
            </a:r>
            <a:r>
              <a:rPr lang="en-GB" sz="1400" dirty="0"/>
              <a:t>, </a:t>
            </a:r>
            <a:r>
              <a:rPr lang="en-GB" sz="1400" dirty="0" err="1"/>
              <a:t>Mbrace</a:t>
            </a:r>
            <a:r>
              <a:rPr lang="en-GB" sz="1400" dirty="0"/>
              <a:t>, Brisk, Open source		</a:t>
            </a:r>
          </a:p>
          <a:p>
            <a:pPr lvl="1"/>
            <a:r>
              <a:rPr lang="en-GB" sz="1400" dirty="0"/>
              <a:t>YWL that it is simple to create a new </a:t>
            </a:r>
            <a:r>
              <a:rPr lang="en-GB" sz="1400" dirty="0" err="1"/>
              <a:t>Mbrace</a:t>
            </a:r>
            <a:r>
              <a:rPr lang="en-GB" sz="1400" dirty="0"/>
              <a:t> cluster on Azure</a:t>
            </a:r>
          </a:p>
          <a:p>
            <a:endParaRPr lang="en-GB" sz="1600" dirty="0"/>
          </a:p>
        </p:txBody>
      </p:sp>
    </p:spTree>
    <p:extLst>
      <p:ext uri="{BB962C8B-B14F-4D97-AF65-F5344CB8AC3E}">
        <p14:creationId xmlns:p14="http://schemas.microsoft.com/office/powerpoint/2010/main" val="72092403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26063</TotalTime>
  <Words>326</Words>
  <Application>Microsoft Office PowerPoint</Application>
  <PresentationFormat>Widescreen</PresentationFormat>
  <Paragraphs>30</Paragraphs>
  <Slides>4</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4</vt:i4>
      </vt:variant>
    </vt:vector>
  </HeadingPairs>
  <TitlesOfParts>
    <vt:vector size="16" baseType="lpstr">
      <vt:lpstr>Wingdings</vt:lpstr>
      <vt:lpstr>Candara</vt:lpstr>
      <vt:lpstr>Arial</vt:lpstr>
      <vt:lpstr>Consolas</vt:lpstr>
      <vt:lpstr>Segoe UI Light</vt:lpstr>
      <vt:lpstr>Segoe UI</vt:lpstr>
      <vt:lpstr>Segoe Light</vt:lpstr>
      <vt:lpstr>FSharp-teched-europe-2010-v2</vt:lpstr>
      <vt:lpstr>White with Consolas font for code slides</vt:lpstr>
      <vt:lpstr>Metro Template-Template Blue</vt:lpstr>
      <vt:lpstr>New corp-style Presentation</vt:lpstr>
      <vt:lpstr>1_New corp-style Presentation</vt:lpstr>
      <vt:lpstr>PowerPoint Presentation</vt:lpstr>
      <vt:lpstr>TL;DL – What You Will Learn Today</vt:lpstr>
      <vt:lpstr>Questions?</vt:lpstr>
      <vt:lpstr>PowerPoint Presentation</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507</cp:revision>
  <cp:lastPrinted>2010-05-11T05:02:34Z</cp:lastPrinted>
  <dcterms:created xsi:type="dcterms:W3CDTF">2010-11-09T11:20:14Z</dcterms:created>
  <dcterms:modified xsi:type="dcterms:W3CDTF">2015-03-18T17:05:49Z</dcterms:modified>
  <cp:category>TechEd Europe 2010</cp:category>
</cp:coreProperties>
</file>